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3366FF"/>
    <a:srgbClr val="00FF00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20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Freeform 1028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reeform 1029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1030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" name="Freeform 1031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" name="Freeform 1032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1" name="Freeform 1033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2" name="Freeform 1034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6155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0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A7F0D46B-9EF0-4867-BC02-BE8E3C3532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360C4-572D-4F80-B118-E26377AC4C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F2A50-AF86-4CD6-92A4-3EEEC70787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DE08B-8DFD-451E-BC6B-8029C66E37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A2B84-D19C-4EE2-A7D5-DB20C2EBF2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1092F-75CF-4979-BECF-C694CCCAA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8F97B-8325-4811-9FE9-6B7490FE17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091F4-6BC9-4E32-B35D-0CBF6F6DA3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DCA2F-7AB3-4ACB-AB5A-87C908F065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F4EFE-B4B3-477F-82D5-167CE14545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63B22-A140-4AF7-838D-3D72DA3E68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123" name="Rectangle 1027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124" name="Freeform 1028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125" name="Freeform 1029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126" name="Freeform 1030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127" name="Freeform 1031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128" name="Freeform 1032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129" name="Freeform 1033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130" name="Freeform 1034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7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32" name="Rectangle 10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3" name="Rectangle 10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4" name="Rectangle 10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6CDDE20D-842B-4762-955B-526B3478F6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0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438400"/>
            <a:ext cx="3429000" cy="2133600"/>
          </a:xfrm>
        </p:spPr>
        <p:txBody>
          <a:bodyPr/>
          <a:lstStyle/>
          <a:p>
            <a:pPr eaLnBrk="1" hangingPunct="1"/>
            <a:r>
              <a:rPr lang="en-US" altLang="en-US" smtClean="0"/>
              <a:t>SHRM Planning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820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495800"/>
            <a:ext cx="15938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HR Planning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The process of systematically reviewing HR requirements to ensure that the required number of employees, with the required skills, are available when they are needed.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HRP is the process of forecasting demand for, &amp; supply of, the right type of people in the right number.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Objectives of HR planning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tx2"/>
                </a:solidFill>
              </a:rPr>
              <a:t>Enable organizations to anticipate their future HRM needs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tx2"/>
                </a:solidFill>
              </a:rPr>
              <a:t>Identify practices that will help them meet those needs</a:t>
            </a:r>
            <a:endParaRPr lang="en-US" altLang="en-US" sz="1800" smtClean="0">
              <a:solidFill>
                <a:schemeClr val="tx2"/>
              </a:solidFill>
            </a:endParaRPr>
          </a:p>
        </p:txBody>
      </p:sp>
      <p:graphicFrame>
        <p:nvGraphicFramePr>
          <p:cNvPr id="4100" name="Object 0"/>
          <p:cNvGraphicFramePr>
            <a:graphicFrameLocks noChangeAspect="1"/>
          </p:cNvGraphicFramePr>
          <p:nvPr/>
        </p:nvGraphicFramePr>
        <p:xfrm>
          <a:off x="6781800" y="0"/>
          <a:ext cx="2160588" cy="2027238"/>
        </p:xfrm>
        <a:graphic>
          <a:graphicData uri="http://schemas.openxmlformats.org/presentationml/2006/ole">
            <p:oleObj spid="_x0000_s4100" name="Clip" r:id="rId3" imgW="4579545" imgH="4383386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Importance / Purpose of HRP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tx2"/>
                </a:solidFill>
              </a:rPr>
              <a:t>Future Personnel Needs</a:t>
            </a:r>
          </a:p>
          <a:p>
            <a:pPr eaLnBrk="1" hangingPunct="1"/>
            <a:r>
              <a:rPr lang="en-US" altLang="en-US" sz="2800" smtClean="0">
                <a:solidFill>
                  <a:schemeClr val="tx2"/>
                </a:solidFill>
              </a:rPr>
              <a:t>Part of Strategic Planning</a:t>
            </a:r>
          </a:p>
          <a:p>
            <a:pPr eaLnBrk="1" hangingPunct="1"/>
            <a:r>
              <a:rPr lang="en-US" altLang="en-US" sz="2800" smtClean="0">
                <a:solidFill>
                  <a:schemeClr val="tx2"/>
                </a:solidFill>
              </a:rPr>
              <a:t>Creating Highly Talented Personnel</a:t>
            </a:r>
          </a:p>
          <a:p>
            <a:pPr eaLnBrk="1" hangingPunct="1"/>
            <a:r>
              <a:rPr lang="en-US" altLang="en-US" sz="2800" smtClean="0">
                <a:solidFill>
                  <a:schemeClr val="tx2"/>
                </a:solidFill>
              </a:rPr>
              <a:t>International Strategies</a:t>
            </a:r>
          </a:p>
          <a:p>
            <a:pPr eaLnBrk="1" hangingPunct="1"/>
            <a:r>
              <a:rPr lang="en-US" altLang="en-US" sz="2800" smtClean="0">
                <a:solidFill>
                  <a:schemeClr val="tx2"/>
                </a:solidFill>
              </a:rPr>
              <a:t>Foundation for personnel functions</a:t>
            </a:r>
          </a:p>
          <a:p>
            <a:pPr eaLnBrk="1" hangingPunct="1"/>
            <a:r>
              <a:rPr lang="en-US" altLang="en-US" sz="2800" smtClean="0">
                <a:solidFill>
                  <a:schemeClr val="tx2"/>
                </a:solidFill>
              </a:rPr>
              <a:t>Increasing Investments in Human Resources</a:t>
            </a:r>
          </a:p>
          <a:p>
            <a:pPr eaLnBrk="1" hangingPunct="1"/>
            <a:r>
              <a:rPr lang="en-US" altLang="en-US" sz="2800" smtClean="0">
                <a:solidFill>
                  <a:schemeClr val="tx2"/>
                </a:solidFill>
              </a:rPr>
              <a:t>Resistance to Change &amp; move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Factors Affecting HRP</a:t>
            </a:r>
          </a:p>
        </p:txBody>
      </p:sp>
      <p:sp>
        <p:nvSpPr>
          <p:cNvPr id="6147" name="Oval 8"/>
          <p:cNvSpPr>
            <a:spLocks noChangeArrowheads="1"/>
          </p:cNvSpPr>
          <p:nvPr/>
        </p:nvSpPr>
        <p:spPr bwMode="auto">
          <a:xfrm>
            <a:off x="3505200" y="3581400"/>
            <a:ext cx="1828800" cy="990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HRP</a:t>
            </a:r>
          </a:p>
        </p:txBody>
      </p:sp>
      <p:sp>
        <p:nvSpPr>
          <p:cNvPr id="6148" name="Oval 9"/>
          <p:cNvSpPr>
            <a:spLocks noChangeArrowheads="1"/>
          </p:cNvSpPr>
          <p:nvPr/>
        </p:nvSpPr>
        <p:spPr bwMode="auto">
          <a:xfrm>
            <a:off x="1295400" y="1828800"/>
            <a:ext cx="1905000" cy="1219200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Type &amp; </a:t>
            </a:r>
          </a:p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Strategy </a:t>
            </a:r>
          </a:p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of Org</a:t>
            </a:r>
          </a:p>
        </p:txBody>
      </p:sp>
      <p:sp>
        <p:nvSpPr>
          <p:cNvPr id="6149" name="Oval 10"/>
          <p:cNvSpPr>
            <a:spLocks noChangeArrowheads="1"/>
          </p:cNvSpPr>
          <p:nvPr/>
        </p:nvSpPr>
        <p:spPr bwMode="auto">
          <a:xfrm>
            <a:off x="914400" y="3657600"/>
            <a:ext cx="1828800" cy="990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/>
              <a:t>Time </a:t>
            </a:r>
          </a:p>
          <a:p>
            <a:pPr algn="ctr" eaLnBrk="1" hangingPunct="1"/>
            <a:r>
              <a:rPr lang="en-US" altLang="en-US"/>
              <a:t>Horizons</a:t>
            </a:r>
          </a:p>
        </p:txBody>
      </p:sp>
      <p:sp>
        <p:nvSpPr>
          <p:cNvPr id="6150" name="Oval 11"/>
          <p:cNvSpPr>
            <a:spLocks noChangeArrowheads="1"/>
          </p:cNvSpPr>
          <p:nvPr/>
        </p:nvSpPr>
        <p:spPr bwMode="auto">
          <a:xfrm>
            <a:off x="1524000" y="5257800"/>
            <a:ext cx="2819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Type &amp; </a:t>
            </a:r>
          </a:p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Quality of </a:t>
            </a:r>
          </a:p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Forecasting info</a:t>
            </a:r>
            <a:r>
              <a:rPr lang="en-US" altLang="en-US"/>
              <a:t> </a:t>
            </a:r>
          </a:p>
        </p:txBody>
      </p:sp>
      <p:sp>
        <p:nvSpPr>
          <p:cNvPr id="6151" name="Oval 12"/>
          <p:cNvSpPr>
            <a:spLocks noChangeArrowheads="1"/>
          </p:cNvSpPr>
          <p:nvPr/>
        </p:nvSpPr>
        <p:spPr bwMode="auto">
          <a:xfrm>
            <a:off x="5029200" y="5257800"/>
            <a:ext cx="2057400" cy="1219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Nature of </a:t>
            </a:r>
          </a:p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Jobs being </a:t>
            </a:r>
          </a:p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Filled</a:t>
            </a:r>
          </a:p>
        </p:txBody>
      </p:sp>
      <p:sp>
        <p:nvSpPr>
          <p:cNvPr id="6152" name="Oval 13"/>
          <p:cNvSpPr>
            <a:spLocks noChangeArrowheads="1"/>
          </p:cNvSpPr>
          <p:nvPr/>
        </p:nvSpPr>
        <p:spPr bwMode="auto">
          <a:xfrm>
            <a:off x="5867400" y="3581400"/>
            <a:ext cx="1828800" cy="990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Outsourcing</a:t>
            </a:r>
          </a:p>
        </p:txBody>
      </p:sp>
      <p:sp>
        <p:nvSpPr>
          <p:cNvPr id="6153" name="Oval 14"/>
          <p:cNvSpPr>
            <a:spLocks noChangeArrowheads="1"/>
          </p:cNvSpPr>
          <p:nvPr/>
        </p:nvSpPr>
        <p:spPr bwMode="auto">
          <a:xfrm>
            <a:off x="5562600" y="1905000"/>
            <a:ext cx="22098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/>
              <a:t>Environmental</a:t>
            </a:r>
          </a:p>
          <a:p>
            <a:pPr algn="ctr" eaLnBrk="1" hangingPunct="1"/>
            <a:r>
              <a:rPr lang="en-US" altLang="en-US"/>
              <a:t>Uncertainties</a:t>
            </a:r>
          </a:p>
        </p:txBody>
      </p:sp>
      <p:sp>
        <p:nvSpPr>
          <p:cNvPr id="6154" name="Oval 15"/>
          <p:cNvSpPr>
            <a:spLocks noChangeArrowheads="1"/>
          </p:cNvSpPr>
          <p:nvPr/>
        </p:nvSpPr>
        <p:spPr bwMode="auto">
          <a:xfrm>
            <a:off x="3352800" y="914400"/>
            <a:ext cx="23622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/>
              <a:t>Org. Growth </a:t>
            </a:r>
          </a:p>
          <a:p>
            <a:pPr algn="ctr" eaLnBrk="1" hangingPunct="1"/>
            <a:r>
              <a:rPr lang="en-US" altLang="en-US"/>
              <a:t>Cycle &amp; </a:t>
            </a:r>
          </a:p>
          <a:p>
            <a:pPr algn="ctr" eaLnBrk="1" hangingPunct="1"/>
            <a:r>
              <a:rPr lang="en-US" altLang="en-US"/>
              <a:t>Planning</a:t>
            </a:r>
          </a:p>
        </p:txBody>
      </p:sp>
      <p:sp>
        <p:nvSpPr>
          <p:cNvPr id="6155" name="Line 16"/>
          <p:cNvSpPr>
            <a:spLocks noChangeShapeType="1"/>
          </p:cNvSpPr>
          <p:nvPr/>
        </p:nvSpPr>
        <p:spPr bwMode="auto">
          <a:xfrm>
            <a:off x="2971800" y="28956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 flipH="1">
            <a:off x="274320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 flipH="1">
            <a:off x="3505200" y="44958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8" name="Line 19"/>
          <p:cNvSpPr>
            <a:spLocks noChangeShapeType="1"/>
          </p:cNvSpPr>
          <p:nvPr/>
        </p:nvSpPr>
        <p:spPr bwMode="auto">
          <a:xfrm>
            <a:off x="4876800" y="44958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>
            <a:off x="53340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0" name="Line 21"/>
          <p:cNvSpPr>
            <a:spLocks noChangeShapeType="1"/>
          </p:cNvSpPr>
          <p:nvPr/>
        </p:nvSpPr>
        <p:spPr bwMode="auto">
          <a:xfrm flipV="1">
            <a:off x="4876800" y="29718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1" name="Line 22"/>
          <p:cNvSpPr>
            <a:spLocks noChangeShapeType="1"/>
          </p:cNvSpPr>
          <p:nvPr/>
        </p:nvSpPr>
        <p:spPr bwMode="auto">
          <a:xfrm>
            <a:off x="4419600" y="2133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HR Planning 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Environmental Scanning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Organizational Objectives &amp; Policies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HR Needs Forecast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HR Supply Forecast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HR Programming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HR Implementation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Control &amp; Evaluation of programme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Result (Surplus / Shortage)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HR Planning 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000" u="sng" smtClean="0">
                <a:solidFill>
                  <a:schemeClr val="tx2"/>
                </a:solidFill>
              </a:rPr>
              <a:t>Environmental Scanning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4000" u="sng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tx2"/>
                </a:solidFill>
              </a:rPr>
              <a:t>Systematic Monitoring of External Forces like: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mtClean="0">
                <a:solidFill>
                  <a:schemeClr val="tx2"/>
                </a:solidFill>
              </a:rPr>
              <a:t>Economic Factors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mtClean="0">
                <a:solidFill>
                  <a:schemeClr val="tx2"/>
                </a:solidFill>
              </a:rPr>
              <a:t>Technological changes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mtClean="0">
                <a:solidFill>
                  <a:schemeClr val="tx2"/>
                </a:solidFill>
              </a:rPr>
              <a:t>Demographic Changes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mtClean="0">
                <a:solidFill>
                  <a:schemeClr val="tx2"/>
                </a:solidFill>
              </a:rPr>
              <a:t>Political &amp; Legislative issues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mtClean="0">
                <a:solidFill>
                  <a:schemeClr val="tx2"/>
                </a:solidFill>
              </a:rPr>
              <a:t>Social Concerns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HR Planning 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Organizational Objectives &amp; Policies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HR </a:t>
            </a:r>
            <a:r>
              <a:rPr lang="en-US" altLang="en-US" sz="2400" smtClean="0">
                <a:solidFill>
                  <a:schemeClr val="tx2"/>
                </a:solidFill>
              </a:rPr>
              <a:t>plan should be derived from organization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objectives &amp; policies.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HR Demand Forecast :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tx2"/>
                </a:solidFill>
              </a:rPr>
              <a:t>Is the process of estimating the quality &amp;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tx2"/>
                </a:solidFill>
              </a:rPr>
              <a:t>quantity of people required to meet future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tx2"/>
                </a:solidFill>
              </a:rPr>
              <a:t>needs of the org.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HR Planning Process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z="2800" u="sng" smtClean="0">
                <a:solidFill>
                  <a:schemeClr val="tx2"/>
                </a:solidFill>
              </a:rPr>
              <a:t>HR Supply Forecast :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tx2"/>
                </a:solidFill>
              </a:rPr>
              <a:t>Determines whatever the HR Dept. will be able to procure the required number of personnel. Specially, supply forecast measures the number of people likely to be available from within &amp; outside an org.</a:t>
            </a:r>
          </a:p>
          <a:p>
            <a:pPr eaLnBrk="1" hangingPunct="1"/>
            <a:r>
              <a:rPr lang="en-US" altLang="en-US" sz="2800" u="sng" smtClean="0">
                <a:solidFill>
                  <a:schemeClr val="tx2"/>
                </a:solidFill>
              </a:rPr>
              <a:t>The Supply analysis covers: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solidFill>
                  <a:schemeClr val="tx2"/>
                </a:solidFill>
              </a:rPr>
              <a:t>Existing HR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solidFill>
                  <a:schemeClr val="tx2"/>
                </a:solidFill>
              </a:rPr>
              <a:t>Internal sources of supply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solidFill>
                  <a:schemeClr val="tx2"/>
                </a:solidFill>
              </a:rPr>
              <a:t>External sources of supply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HR Planning Process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tx2"/>
                </a:solidFill>
              </a:rPr>
              <a:t>HR Programming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tx2"/>
                </a:solidFill>
              </a:rPr>
              <a:t>HR Plan Implementation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 smtClean="0">
                <a:solidFill>
                  <a:schemeClr val="tx2"/>
                </a:solidFill>
              </a:rPr>
              <a:t>Parts of programmes: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smtClean="0">
                <a:solidFill>
                  <a:schemeClr val="tx2"/>
                </a:solidFill>
              </a:rPr>
              <a:t>Recruitment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smtClean="0">
                <a:solidFill>
                  <a:schemeClr val="tx2"/>
                </a:solidFill>
              </a:rPr>
              <a:t>Selection &amp; Placement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smtClean="0">
                <a:solidFill>
                  <a:schemeClr val="tx2"/>
                </a:solidFill>
              </a:rPr>
              <a:t>Training &amp; Development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smtClean="0">
                <a:solidFill>
                  <a:schemeClr val="tx2"/>
                </a:solidFill>
              </a:rPr>
              <a:t>Retraining &amp; Redeployment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smtClean="0">
                <a:solidFill>
                  <a:schemeClr val="tx2"/>
                </a:solidFill>
              </a:rPr>
              <a:t>Retention Plan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smtClean="0">
                <a:solidFill>
                  <a:schemeClr val="tx2"/>
                </a:solidFill>
              </a:rPr>
              <a:t>Succession Plan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tx2"/>
                </a:solidFill>
              </a:rPr>
              <a:t>Control &amp; Evaluation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144</TotalTime>
  <Words>323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Calibri</vt:lpstr>
      <vt:lpstr>Wingdings</vt:lpstr>
      <vt:lpstr>Ribbons</vt:lpstr>
      <vt:lpstr>Microsoft Clip Gallery</vt:lpstr>
      <vt:lpstr>SHRM Planning </vt:lpstr>
      <vt:lpstr>HR Planning</vt:lpstr>
      <vt:lpstr>Importance / Purpose of HRP</vt:lpstr>
      <vt:lpstr>Factors Affecting HRP</vt:lpstr>
      <vt:lpstr>HR Planning Process</vt:lpstr>
      <vt:lpstr>HR Planning Process</vt:lpstr>
      <vt:lpstr>HR Planning Process</vt:lpstr>
      <vt:lpstr>HR Planning Process</vt:lpstr>
      <vt:lpstr>HR Planning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MNG</dc:creator>
  <cp:lastModifiedBy>Mahnoor</cp:lastModifiedBy>
  <cp:revision>7</cp:revision>
  <dcterms:created xsi:type="dcterms:W3CDTF">1601-01-01T00:00:00Z</dcterms:created>
  <dcterms:modified xsi:type="dcterms:W3CDTF">2020-05-12T10:51:04Z</dcterms:modified>
</cp:coreProperties>
</file>